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60" r:id="rId4"/>
    <p:sldId id="257" r:id="rId5"/>
    <p:sldId id="258" r:id="rId6"/>
    <p:sldId id="293" r:id="rId7"/>
    <p:sldId id="267" r:id="rId8"/>
    <p:sldId id="303" r:id="rId9"/>
    <p:sldId id="283" r:id="rId10"/>
    <p:sldId id="282" r:id="rId11"/>
    <p:sldId id="295" r:id="rId12"/>
    <p:sldId id="296" r:id="rId13"/>
    <p:sldId id="261" r:id="rId14"/>
    <p:sldId id="298" r:id="rId15"/>
    <p:sldId id="273" r:id="rId16"/>
    <p:sldId id="289" r:id="rId17"/>
    <p:sldId id="305" r:id="rId18"/>
    <p:sldId id="304" r:id="rId19"/>
    <p:sldId id="307" r:id="rId20"/>
    <p:sldId id="306" r:id="rId21"/>
    <p:sldId id="276" r:id="rId22"/>
    <p:sldId id="270" r:id="rId23"/>
    <p:sldId id="264" r:id="rId24"/>
    <p:sldId id="271" r:id="rId25"/>
    <p:sldId id="300" r:id="rId26"/>
    <p:sldId id="301" r:id="rId27"/>
    <p:sldId id="286" r:id="rId28"/>
    <p:sldId id="30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95" autoAdjust="0"/>
    <p:restoredTop sz="94660"/>
  </p:normalViewPr>
  <p:slideViewPr>
    <p:cSldViewPr>
      <p:cViewPr>
        <p:scale>
          <a:sx n="100" d="100"/>
          <a:sy n="100" d="100"/>
        </p:scale>
        <p:origin x="-2490" y="-10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2B43-673F-485D-9E01-D920B8951CD6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414CE-6516-481E-B21C-ACC3B6F7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769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2B43-673F-485D-9E01-D920B8951CD6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414CE-6516-481E-B21C-ACC3B6F7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252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2B43-673F-485D-9E01-D920B8951CD6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414CE-6516-481E-B21C-ACC3B6F7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555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2B43-673F-485D-9E01-D920B8951CD6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414CE-6516-481E-B21C-ACC3B6F7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957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2B43-673F-485D-9E01-D920B8951CD6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414CE-6516-481E-B21C-ACC3B6F7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085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2B43-673F-485D-9E01-D920B8951CD6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414CE-6516-481E-B21C-ACC3B6F7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41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2B43-673F-485D-9E01-D920B8951CD6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414CE-6516-481E-B21C-ACC3B6F7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04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2B43-673F-485D-9E01-D920B8951CD6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414CE-6516-481E-B21C-ACC3B6F7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87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2B43-673F-485D-9E01-D920B8951CD6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414CE-6516-481E-B21C-ACC3B6F7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86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2B43-673F-485D-9E01-D920B8951CD6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414CE-6516-481E-B21C-ACC3B6F7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7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2B43-673F-485D-9E01-D920B8951CD6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414CE-6516-481E-B21C-ACC3B6F7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623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B2B43-673F-485D-9E01-D920B8951CD6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414CE-6516-481E-B21C-ACC3B6F78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67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7744" y="98072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4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The Wood </a:t>
            </a:r>
            <a:r>
              <a:rPr lang="en-GB" sz="4400" b="1" dirty="0" smtClean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Age </a:t>
            </a:r>
          </a:p>
          <a:p>
            <a:pPr algn="ctr"/>
            <a:r>
              <a:rPr lang="en-GB" i="1" dirty="0" smtClean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A </a:t>
            </a:r>
            <a:r>
              <a:rPr lang="en-GB" i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thought experiment 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i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in past, present and future human ecologies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3928" y="5445224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Max Adams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7170" name="Picture 2" descr="E:\Pictures\Pictures\trees5\hedge carpenter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20888"/>
            <a:ext cx="4316227" cy="29523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19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13" y="471489"/>
            <a:ext cx="3986961" cy="31861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 descr="Fire by Friction – the Bow Drill Method | The Ray Mears &amp; Woodlore  Bushcraft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34" y="3105150"/>
            <a:ext cx="4734891" cy="32670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57750" y="1704975"/>
            <a:ext cx="3812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andara" panose="020E0502030303020204" pitchFamily="34" charset="0"/>
              </a:rPr>
              <a:t>Windlass, bow drill, spindle whorl: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The emergence of the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axle/bearing/flywheel compound device..?</a:t>
            </a:r>
            <a:endParaRPr lang="en-GB" sz="1600" dirty="0">
              <a:latin typeface="Candara" panose="020E0502030303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2728913"/>
            <a:ext cx="2428875" cy="36493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18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284" y="1028416"/>
            <a:ext cx="4762500" cy="4610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8105" y="3827650"/>
            <a:ext cx="18669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Candara" panose="020E0502030303020204" pitchFamily="34" charset="0"/>
              </a:rPr>
              <a:t>10-spoked wheel 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From the Roman 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fort at Newstead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1</a:t>
            </a:r>
            <a:r>
              <a:rPr lang="en-GB" sz="1600" baseline="30000" dirty="0" smtClean="0">
                <a:latin typeface="Candara" panose="020E0502030303020204" pitchFamily="34" charset="0"/>
              </a:rPr>
              <a:t>st</a:t>
            </a:r>
            <a:r>
              <a:rPr lang="en-GB" sz="1600" dirty="0" smtClean="0">
                <a:latin typeface="Candara" panose="020E0502030303020204" pitchFamily="34" charset="0"/>
              </a:rPr>
              <a:t> century CE.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National 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Museum of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Scotland</a:t>
            </a:r>
            <a:endParaRPr lang="en-GB" sz="1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34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3" r="19792"/>
          <a:stretch/>
        </p:blipFill>
        <p:spPr>
          <a:xfrm>
            <a:off x="2162175" y="770763"/>
            <a:ext cx="5019676" cy="51450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33350" y="4585038"/>
            <a:ext cx="20288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Candara" panose="020E0502030303020204" pitchFamily="34" charset="0"/>
              </a:rPr>
              <a:t>12-spoked wheel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19</a:t>
            </a:r>
            <a:r>
              <a:rPr lang="en-GB" sz="1600" baseline="30000" dirty="0" smtClean="0">
                <a:latin typeface="Candara" panose="020E0502030303020204" pitchFamily="34" charset="0"/>
              </a:rPr>
              <a:t>th</a:t>
            </a:r>
            <a:r>
              <a:rPr lang="en-GB" sz="1600" dirty="0">
                <a:latin typeface="Candara" panose="020E0502030303020204" pitchFamily="34" charset="0"/>
              </a:rPr>
              <a:t> </a:t>
            </a:r>
            <a:r>
              <a:rPr lang="en-GB" sz="1600" dirty="0" smtClean="0">
                <a:latin typeface="Candara" panose="020E0502030303020204" pitchFamily="34" charset="0"/>
              </a:rPr>
              <a:t>century.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Weald and Downland 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Museum,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Sussex</a:t>
            </a:r>
            <a:endParaRPr lang="en-GB" sz="1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61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372" y="723902"/>
            <a:ext cx="7118552" cy="51720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5250" y="4308813"/>
            <a:ext cx="190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 smtClean="0">
                <a:latin typeface="Candara" panose="020E0502030303020204" pitchFamily="34" charset="0"/>
              </a:rPr>
              <a:t>Children’s games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Pieter Bruegel 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the Elder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c. 1560</a:t>
            </a:r>
          </a:p>
          <a:p>
            <a:r>
              <a:rPr lang="en-GB" sz="1600" dirty="0" err="1" smtClean="0">
                <a:latin typeface="Candara" panose="020E0502030303020204" pitchFamily="34" charset="0"/>
              </a:rPr>
              <a:t>Kunsthistoriches</a:t>
            </a:r>
            <a:r>
              <a:rPr lang="en-GB" sz="1600" dirty="0" smtClean="0">
                <a:latin typeface="Candara" panose="020E0502030303020204" pitchFamily="34" charset="0"/>
              </a:rPr>
              <a:t> Museum, Vienna</a:t>
            </a:r>
            <a:endParaRPr lang="en-GB" sz="1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15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3412" y="332641"/>
            <a:ext cx="2767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Wood Age </a:t>
            </a:r>
            <a:r>
              <a:rPr lang="en-GB" sz="2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e</a:t>
            </a:r>
            <a:r>
              <a:rPr lang="en-GB" sz="24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cologies</a:t>
            </a:r>
            <a:endParaRPr lang="en-GB" sz="2400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9181" y="2569455"/>
            <a:ext cx="2491387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Artisans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resource-focused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generalised experiment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s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pecialised experiment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l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ong distance trade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3674" y="4282014"/>
            <a:ext cx="194041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Overlordship</a:t>
            </a:r>
            <a:endParaRPr lang="en-GB" sz="2400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42781" y="4867176"/>
            <a:ext cx="1962265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firewood </a:t>
            </a: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c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harcoal production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clay 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ores &amp; native metals</a:t>
            </a: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coal and coke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17120" y="4871917"/>
            <a:ext cx="1919926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c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entral storage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shipping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w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aggons</a:t>
            </a: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t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ransport networks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7672" y="1459669"/>
            <a:ext cx="1962397" cy="12926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Architects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old growth timber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u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nderwood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t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rade &amp;transport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7342" y="4854666"/>
            <a:ext cx="1598515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c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ultivable land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forest 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gardens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rable clearance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irrigation</a:t>
            </a:r>
          </a:p>
          <a:p>
            <a:pPr algn="ctr"/>
            <a:r>
              <a:rPr lang="en-GB" sz="1600" dirty="0" err="1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swidden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 err="1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w</a:t>
            </a:r>
            <a:r>
              <a:rPr lang="en-GB" sz="1600" dirty="0" err="1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oodpasture</a:t>
            </a:r>
            <a:endParaRPr lang="en-GB" sz="1600" dirty="0" smtClean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pannage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0909" y="4282586"/>
            <a:ext cx="133402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Foraging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1565" y="2871177"/>
            <a:ext cx="2206053" cy="12926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Foragers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seasonal migration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r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esource mapping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e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mpirical knowledge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50320" y="4278106"/>
            <a:ext cx="155363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Sedentism</a:t>
            </a:r>
            <a:endParaRPr lang="en-GB" sz="2400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5046" y="921398"/>
            <a:ext cx="191507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Woodlanders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coppice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standards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5428" y="4868167"/>
            <a:ext cx="671979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r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oots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fruits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game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fish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herds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60674" y="2023368"/>
            <a:ext cx="1242648" cy="21236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Farmers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house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compound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paddock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field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pasture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woodland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49362" y="921398"/>
            <a:ext cx="2021707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Stewards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p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roprietorial rights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l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egal exclusion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wood tuns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wood pasture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94689" y="2566537"/>
            <a:ext cx="2463291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Entrepreneurs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extensive lordship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exploration &amp; 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colonization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i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ndustrial processing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03706" y="4282013"/>
            <a:ext cx="151057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Lordship</a:t>
            </a:r>
            <a:endParaRPr lang="en-GB" sz="2400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80843" y="4285922"/>
            <a:ext cx="194041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Conservation</a:t>
            </a:r>
            <a:endParaRPr lang="en-GB" sz="2400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51621" y="628323"/>
            <a:ext cx="2637260" cy="18466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Conservationists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reforestation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curated woodland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s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ustainable management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h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abitat restoration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c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limate control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49120" y="4868009"/>
            <a:ext cx="1271249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menity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education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wildlife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research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72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4" y="508588"/>
            <a:ext cx="4283075" cy="400467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4051300"/>
            <a:ext cx="4283467" cy="2216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1499" y="3685312"/>
            <a:ext cx="1685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Candara" panose="020E0502030303020204" pitchFamily="34" charset="0"/>
              </a:rPr>
              <a:t>The Sweet Track,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Somerset Levels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3807 BCE</a:t>
            </a:r>
            <a:endParaRPr lang="en-GB" sz="1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2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18710"/>
            <a:ext cx="8352928" cy="46985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95536" y="5589240"/>
            <a:ext cx="2597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andara" panose="020E0502030303020204" pitchFamily="34" charset="0"/>
              </a:rPr>
              <a:t>Reconstructed pile dwelling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Loch </a:t>
            </a:r>
            <a:r>
              <a:rPr lang="en-GB" sz="1600" dirty="0">
                <a:latin typeface="Candara" panose="020E0502030303020204" pitchFamily="34" charset="0"/>
              </a:rPr>
              <a:t>T</a:t>
            </a:r>
            <a:r>
              <a:rPr lang="en-GB" sz="1600" dirty="0" smtClean="0">
                <a:latin typeface="Candara" panose="020E0502030303020204" pitchFamily="34" charset="0"/>
              </a:rPr>
              <a:t>ay Crannog centre,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Perthshire</a:t>
            </a:r>
            <a:endParaRPr lang="en-GB" sz="1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0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3412" y="332641"/>
            <a:ext cx="2767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Wood Age </a:t>
            </a:r>
            <a:r>
              <a:rPr lang="en-GB" sz="2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e</a:t>
            </a:r>
            <a:r>
              <a:rPr lang="en-GB" sz="24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cologies</a:t>
            </a:r>
            <a:endParaRPr lang="en-GB" sz="2400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9181" y="2569455"/>
            <a:ext cx="2491387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Artisans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resource-focused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generalised experiment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s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pecialised experiment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l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ong distance trade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3674" y="4282014"/>
            <a:ext cx="194041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Overlordship</a:t>
            </a:r>
            <a:endParaRPr lang="en-GB" sz="2400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42781" y="4867176"/>
            <a:ext cx="1962265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firewood </a:t>
            </a: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c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harcoal production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clay 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ores &amp; native metals</a:t>
            </a: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coal and coke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17120" y="4871917"/>
            <a:ext cx="1919926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c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entral storage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shipping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w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aggons</a:t>
            </a: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t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ransport networks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7672" y="1459669"/>
            <a:ext cx="1962397" cy="12926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Architects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old growth timber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u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nderwood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t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rade &amp;transport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7342" y="4854666"/>
            <a:ext cx="1598515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c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ultivable land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forest 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gardens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rable clearance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irrigation</a:t>
            </a:r>
          </a:p>
          <a:p>
            <a:pPr algn="ctr"/>
            <a:r>
              <a:rPr lang="en-GB" sz="1600" dirty="0" err="1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swidden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 err="1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w</a:t>
            </a:r>
            <a:r>
              <a:rPr lang="en-GB" sz="1600" dirty="0" err="1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oodpasture</a:t>
            </a:r>
            <a:endParaRPr lang="en-GB" sz="1600" dirty="0" smtClean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pannage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0909" y="4282586"/>
            <a:ext cx="133402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Foraging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1565" y="2871177"/>
            <a:ext cx="2206053" cy="12926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Foragers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seasonal migration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r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esource mapping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e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mpirical knowledge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50320" y="4278106"/>
            <a:ext cx="155363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Sedentism</a:t>
            </a:r>
            <a:endParaRPr lang="en-GB" sz="2400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5046" y="921398"/>
            <a:ext cx="191507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Woodlanders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coppice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standards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5428" y="4868167"/>
            <a:ext cx="671979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r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oots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fruits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game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fish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herds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60674" y="2023368"/>
            <a:ext cx="1242648" cy="21236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Farmers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house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compound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paddock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field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pasture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woodland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49362" y="921398"/>
            <a:ext cx="2021707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Stewards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p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roprietorial rights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l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egal exclusion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wood tuns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wood pasture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94689" y="2566537"/>
            <a:ext cx="2463291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Entrepreneurs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extensive lordship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exploration &amp; 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colonization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i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ndustrial processing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03706" y="4282013"/>
            <a:ext cx="151057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Lordship</a:t>
            </a:r>
            <a:endParaRPr lang="en-GB" sz="2400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80843" y="4285922"/>
            <a:ext cx="194041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Conservation</a:t>
            </a:r>
            <a:endParaRPr lang="en-GB" sz="2400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51621" y="628323"/>
            <a:ext cx="2637260" cy="18466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Conservationists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reforestation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curated woodland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s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ustainable management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h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abitat restoration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c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limate control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49120" y="4868009"/>
            <a:ext cx="1271249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menity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education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wildlife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research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25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81128"/>
            <a:ext cx="16353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Candara" panose="020E0502030303020204" pitchFamily="34" charset="0"/>
              </a:rPr>
              <a:t>Tritlington</a:t>
            </a:r>
            <a:endParaRPr lang="en-GB" sz="1600" dirty="0" smtClean="0">
              <a:latin typeface="Candara" panose="020E0502030303020204" pitchFamily="34" charset="0"/>
            </a:endParaRPr>
          </a:p>
          <a:p>
            <a:r>
              <a:rPr lang="en-GB" sz="1600" dirty="0" smtClean="0">
                <a:latin typeface="Candara" panose="020E0502030303020204" pitchFamily="34" charset="0"/>
              </a:rPr>
              <a:t>Village,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Northumberland</a:t>
            </a:r>
          </a:p>
          <a:p>
            <a:r>
              <a:rPr lang="en-GB" sz="1600" dirty="0">
                <a:latin typeface="Candara" panose="020E0502030303020204" pitchFamily="34" charset="0"/>
              </a:rPr>
              <a:t>i</a:t>
            </a:r>
            <a:r>
              <a:rPr lang="en-GB" sz="1600" dirty="0" smtClean="0">
                <a:latin typeface="Candara" panose="020E0502030303020204" pitchFamily="34" charset="0"/>
              </a:rPr>
              <a:t>n 1632</a:t>
            </a:r>
          </a:p>
          <a:p>
            <a:r>
              <a:rPr lang="en-GB" sz="1600" dirty="0" err="1" smtClean="0">
                <a:latin typeface="Candara" panose="020E0502030303020204" pitchFamily="34" charset="0"/>
              </a:rPr>
              <a:t>Wellbeck</a:t>
            </a:r>
            <a:r>
              <a:rPr lang="en-GB" sz="1600" dirty="0" smtClean="0">
                <a:latin typeface="Candara" panose="020E0502030303020204" pitchFamily="34" charset="0"/>
              </a:rPr>
              <a:t> Atlas</a:t>
            </a:r>
            <a:endParaRPr lang="en-GB" sz="1600" dirty="0">
              <a:latin typeface="Candara" panose="020E0502030303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13052" r="56842" b="4421"/>
          <a:stretch/>
        </p:blipFill>
        <p:spPr bwMode="auto">
          <a:xfrm>
            <a:off x="1619672" y="764704"/>
            <a:ext cx="7261052" cy="51845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091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" t="32208"/>
          <a:stretch/>
        </p:blipFill>
        <p:spPr bwMode="auto">
          <a:xfrm>
            <a:off x="2267744" y="332656"/>
            <a:ext cx="5363602" cy="6186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5445224"/>
            <a:ext cx="1440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latin typeface="Candara" panose="020E0502030303020204" pitchFamily="34" charset="0"/>
              </a:rPr>
              <a:t>Les Très Riches Heures du </a:t>
            </a:r>
            <a:r>
              <a:rPr lang="fr-FR" sz="1600" i="1" dirty="0" smtClean="0">
                <a:latin typeface="Candara" panose="020E0502030303020204" pitchFamily="34" charset="0"/>
              </a:rPr>
              <a:t>Duc </a:t>
            </a:r>
            <a:r>
              <a:rPr lang="fr-FR" sz="1600" i="1" dirty="0">
                <a:latin typeface="Candara" panose="020E0502030303020204" pitchFamily="34" charset="0"/>
              </a:rPr>
              <a:t>de </a:t>
            </a:r>
            <a:r>
              <a:rPr lang="fr-FR" sz="1600" i="1" dirty="0" smtClean="0">
                <a:latin typeface="Candara" panose="020E0502030303020204" pitchFamily="34" charset="0"/>
              </a:rPr>
              <a:t>Berry: </a:t>
            </a:r>
            <a:r>
              <a:rPr lang="fr-FR" sz="1600" i="1" dirty="0">
                <a:latin typeface="Candara" panose="020E0502030303020204" pitchFamily="34" charset="0"/>
              </a:rPr>
              <a:t>F</a:t>
            </a:r>
            <a:r>
              <a:rPr lang="fr-FR" sz="1600" i="1" dirty="0" smtClean="0">
                <a:latin typeface="Candara" panose="020E0502030303020204" pitchFamily="34" charset="0"/>
              </a:rPr>
              <a:t>évrier</a:t>
            </a:r>
            <a:endParaRPr lang="en-GB" sz="1600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660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50" t="10629" r="39885" b="5576"/>
          <a:stretch/>
        </p:blipFill>
        <p:spPr>
          <a:xfrm>
            <a:off x="5467350" y="382517"/>
            <a:ext cx="3228975" cy="5934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19075" y="4838700"/>
            <a:ext cx="17666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</a:t>
            </a:r>
            <a:r>
              <a:rPr lang="en-GB" dirty="0" smtClean="0"/>
              <a:t>nvention of </a:t>
            </a:r>
          </a:p>
          <a:p>
            <a:r>
              <a:rPr lang="en-GB" dirty="0" smtClean="0"/>
              <a:t>the rocking chair</a:t>
            </a:r>
          </a:p>
          <a:p>
            <a:r>
              <a:rPr lang="en-GB" i="1" dirty="0" smtClean="0"/>
              <a:t>Hurray for B.C.</a:t>
            </a:r>
          </a:p>
          <a:p>
            <a:r>
              <a:rPr lang="en-GB" dirty="0" smtClean="0"/>
              <a:t>Johnny Hart</a:t>
            </a:r>
          </a:p>
          <a:p>
            <a:r>
              <a:rPr lang="en-GB" dirty="0" smtClean="0"/>
              <a:t>1964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7"/>
          <a:stretch/>
        </p:blipFill>
        <p:spPr bwMode="auto">
          <a:xfrm>
            <a:off x="2028825" y="385763"/>
            <a:ext cx="3319463" cy="59324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24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3412" y="332641"/>
            <a:ext cx="2767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Wood Age </a:t>
            </a:r>
            <a:r>
              <a:rPr lang="en-GB" sz="2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e</a:t>
            </a:r>
            <a:r>
              <a:rPr lang="en-GB" sz="24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cologies</a:t>
            </a:r>
            <a:endParaRPr lang="en-GB" sz="2400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9181" y="2569455"/>
            <a:ext cx="2491387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Artisans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resource-focused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generalised experiment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s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pecialised experiment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l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ong distance trade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3674" y="4282014"/>
            <a:ext cx="194041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Overlordship</a:t>
            </a:r>
            <a:endParaRPr lang="en-GB" sz="2400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42781" y="4867176"/>
            <a:ext cx="1962265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firewood </a:t>
            </a: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c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harcoal production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clay 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ores &amp; native metals</a:t>
            </a: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coal and coke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17120" y="4871917"/>
            <a:ext cx="1919926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c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entral storage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shipping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w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aggons</a:t>
            </a: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t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ransport networks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7672" y="1459669"/>
            <a:ext cx="1962397" cy="12926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Architects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old growth timber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u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nderwood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t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rade &amp;transport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7342" y="4854666"/>
            <a:ext cx="1598515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c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ultivable land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forest 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gardens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rable clearance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irrigation</a:t>
            </a:r>
          </a:p>
          <a:p>
            <a:pPr algn="ctr"/>
            <a:r>
              <a:rPr lang="en-GB" sz="1600" dirty="0" err="1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swidden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 err="1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w</a:t>
            </a:r>
            <a:r>
              <a:rPr lang="en-GB" sz="1600" dirty="0" err="1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oodpasture</a:t>
            </a:r>
            <a:endParaRPr lang="en-GB" sz="1600" dirty="0" smtClean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pannage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0909" y="4282586"/>
            <a:ext cx="133402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Foraging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1565" y="2871177"/>
            <a:ext cx="2206053" cy="12926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Foragers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seasonal migration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r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esource mapping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e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mpirical knowledge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50320" y="4278106"/>
            <a:ext cx="155363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Sedentism</a:t>
            </a:r>
            <a:endParaRPr lang="en-GB" sz="2400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5046" y="921398"/>
            <a:ext cx="191507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Woodlanders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coppice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standards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5428" y="4868167"/>
            <a:ext cx="671979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r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oots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fruits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game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fish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herds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60674" y="2023368"/>
            <a:ext cx="1242648" cy="21236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Farmers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house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compound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paddock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field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pasture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woodland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49362" y="921398"/>
            <a:ext cx="2021707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Stewards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p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roprietorial rights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l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egal exclusion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wood tuns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wood pasture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94689" y="2566537"/>
            <a:ext cx="2463291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Entrepreneurs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extensive lordship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exploration &amp; 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colonization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i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ndustrial processing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03706" y="4282013"/>
            <a:ext cx="151057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Lordship</a:t>
            </a:r>
            <a:endParaRPr lang="en-GB" sz="2400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80843" y="4285922"/>
            <a:ext cx="194041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Conservation</a:t>
            </a:r>
            <a:endParaRPr lang="en-GB" sz="2400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51621" y="628323"/>
            <a:ext cx="2637260" cy="18466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Conservationists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reforestation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curated woodland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s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ustainable management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h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abitat restoration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Candara" panose="020E0502030303020204" pitchFamily="34" charset="0"/>
              </a:rPr>
              <a:t>c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limate control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49120" y="4868009"/>
            <a:ext cx="1271249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menity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education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wildlife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research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72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ngrav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89195"/>
            <a:ext cx="4784725" cy="65005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575" y="3505200"/>
            <a:ext cx="173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ndara" panose="020E0502030303020204" pitchFamily="34" charset="0"/>
              </a:rPr>
              <a:t>Westminster Hall,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c.1810</a:t>
            </a:r>
          </a:p>
        </p:txBody>
      </p:sp>
    </p:spTree>
    <p:extLst>
      <p:ext uri="{BB962C8B-B14F-4D97-AF65-F5344CB8AC3E}">
        <p14:creationId xmlns:p14="http://schemas.microsoft.com/office/powerpoint/2010/main" val="341997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ausey Arch | Co-Cur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300162"/>
            <a:ext cx="6096000" cy="40005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4221088"/>
            <a:ext cx="1584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Candara" panose="020E0502030303020204" pitchFamily="34" charset="0"/>
              </a:rPr>
              <a:t>Causey Arch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rail bridge.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County Durham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1725</a:t>
            </a:r>
          </a:p>
        </p:txBody>
      </p:sp>
    </p:spTree>
    <p:extLst>
      <p:ext uri="{BB962C8B-B14F-4D97-AF65-F5344CB8AC3E}">
        <p14:creationId xmlns:p14="http://schemas.microsoft.com/office/powerpoint/2010/main" val="375549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32" t="15073" r="22187" b="18191"/>
          <a:stretch/>
        </p:blipFill>
        <p:spPr bwMode="auto">
          <a:xfrm>
            <a:off x="2219324" y="2675644"/>
            <a:ext cx="4572001" cy="37727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8650" y="5133975"/>
            <a:ext cx="15856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andara" panose="020E0502030303020204" pitchFamily="34" charset="0"/>
              </a:rPr>
              <a:t>Reconstructed 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Wooden coal 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Waggon.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Tanfield railway,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Co. Durham</a:t>
            </a:r>
            <a:endParaRPr lang="en-GB" sz="1600" dirty="0">
              <a:latin typeface="Candara" panose="020E0502030303020204" pitchFamily="34" charset="0"/>
            </a:endParaRPr>
          </a:p>
        </p:txBody>
      </p:sp>
      <p:pic>
        <p:nvPicPr>
          <p:cNvPr id="9218" name="Picture 2" descr="The Wooden Wagonways of Britain | Amusing Plan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 t="26187" r="4429" b="11669"/>
          <a:stretch/>
        </p:blipFill>
        <p:spPr bwMode="auto">
          <a:xfrm>
            <a:off x="1485899" y="361950"/>
            <a:ext cx="6019801" cy="21812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52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71"/>
          <a:stretch/>
        </p:blipFill>
        <p:spPr>
          <a:xfrm>
            <a:off x="1762125" y="1033729"/>
            <a:ext cx="7124699" cy="5519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79512" y="5445224"/>
            <a:ext cx="15529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Candara" panose="020E0502030303020204" pitchFamily="34" charset="0"/>
              </a:rPr>
              <a:t>The Iron Bridge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Coalbrookdale,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Shropshire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1779</a:t>
            </a:r>
          </a:p>
        </p:txBody>
      </p:sp>
      <p:pic>
        <p:nvPicPr>
          <p:cNvPr id="13314" name="Picture 2" descr="E:\Pictures\photos\Giants\marches\_DSF64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07" r="27073"/>
          <a:stretch/>
        </p:blipFill>
        <p:spPr bwMode="auto">
          <a:xfrm>
            <a:off x="324868" y="342900"/>
            <a:ext cx="3275582" cy="26289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47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4664"/>
            <a:ext cx="5715000" cy="571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5013176"/>
            <a:ext cx="13459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latin typeface="Candara" panose="020E0502030303020204" pitchFamily="34" charset="0"/>
              </a:rPr>
              <a:t>Mjøsa</a:t>
            </a:r>
            <a:r>
              <a:rPr lang="en-GB" sz="1600" dirty="0">
                <a:latin typeface="Candara" panose="020E0502030303020204" pitchFamily="34" charset="0"/>
              </a:rPr>
              <a:t> </a:t>
            </a:r>
            <a:r>
              <a:rPr lang="en-GB" sz="1600" dirty="0" smtClean="0">
                <a:latin typeface="Candara" panose="020E0502030303020204" pitchFamily="34" charset="0"/>
              </a:rPr>
              <a:t>Tower,</a:t>
            </a:r>
          </a:p>
          <a:p>
            <a:r>
              <a:rPr lang="en-GB" sz="1600" dirty="0" err="1" smtClean="0">
                <a:latin typeface="Candara" panose="020E0502030303020204" pitchFamily="34" charset="0"/>
              </a:rPr>
              <a:t>Brumunddal</a:t>
            </a:r>
            <a:r>
              <a:rPr lang="en-GB" sz="1600" dirty="0" smtClean="0">
                <a:latin typeface="Candara" panose="020E0502030303020204" pitchFamily="34" charset="0"/>
              </a:rPr>
              <a:t> 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near Oslo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2019</a:t>
            </a:r>
            <a:endParaRPr lang="en-GB" sz="1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870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74497" cy="60486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38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1037"/>
          <a:stretch/>
        </p:blipFill>
        <p:spPr>
          <a:xfrm>
            <a:off x="0" y="0"/>
            <a:ext cx="9185138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17336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andara" panose="020E0502030303020204" pitchFamily="34" charset="0"/>
              </a:rPr>
              <a:t>Woodland House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Ben Law 2001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Prickly Nut Wood,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Sussex</a:t>
            </a:r>
            <a:endParaRPr lang="en-GB" sz="1600" dirty="0">
              <a:latin typeface="Candara" panose="020E05020303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6" t="7621"/>
          <a:stretch/>
        </p:blipFill>
        <p:spPr>
          <a:xfrm flipH="1">
            <a:off x="6948263" y="116632"/>
            <a:ext cx="2087939" cy="274076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0544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7744" y="98072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4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The Wood </a:t>
            </a:r>
            <a:r>
              <a:rPr lang="en-GB" sz="4400" b="1" dirty="0" smtClean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Age </a:t>
            </a:r>
          </a:p>
          <a:p>
            <a:pPr algn="ctr"/>
            <a:r>
              <a:rPr lang="en-GB" i="1" dirty="0" smtClean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A </a:t>
            </a:r>
            <a:r>
              <a:rPr lang="en-GB" i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thought experiment 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i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in past, present and future human ecologies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3928" y="5445224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Max Adams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7170" name="Picture 2" descr="E:\Pictures\Pictures\trees5\hedge carpenter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20888"/>
            <a:ext cx="4316227" cy="29523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59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" r="2656"/>
          <a:stretch/>
        </p:blipFill>
        <p:spPr bwMode="auto">
          <a:xfrm>
            <a:off x="1619672" y="620688"/>
            <a:ext cx="7150577" cy="55340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4581128"/>
            <a:ext cx="14798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latin typeface="Candara" panose="020E0502030303020204" pitchFamily="34" charset="0"/>
              </a:rPr>
              <a:t>Pueblo </a:t>
            </a:r>
          </a:p>
          <a:p>
            <a:r>
              <a:rPr lang="en-GB" sz="1600" i="1" dirty="0" smtClean="0">
                <a:latin typeface="Candara" panose="020E0502030303020204" pitchFamily="34" charset="0"/>
              </a:rPr>
              <a:t>Bonito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Chaco Culture 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National 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Historical Park,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NM</a:t>
            </a:r>
            <a:endParaRPr lang="en-GB" sz="1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22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4"/>
            <a:ext cx="2706687" cy="47132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509120"/>
            <a:ext cx="18678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andara" panose="020E0502030303020204" pitchFamily="34" charset="0"/>
              </a:rPr>
              <a:t>Skeuomorphic incised cross slab.</a:t>
            </a:r>
          </a:p>
          <a:p>
            <a:r>
              <a:rPr lang="en-GB" sz="1400" dirty="0">
                <a:latin typeface="Candara" panose="020E0502030303020204" pitchFamily="34" charset="0"/>
              </a:rPr>
              <a:t>8</a:t>
            </a:r>
            <a:r>
              <a:rPr lang="en-GB" sz="1400" baseline="30000" dirty="0">
                <a:latin typeface="Candara" panose="020E0502030303020204" pitchFamily="34" charset="0"/>
              </a:rPr>
              <a:t>th</a:t>
            </a:r>
            <a:r>
              <a:rPr lang="en-GB" sz="1400" dirty="0">
                <a:latin typeface="Candara" panose="020E0502030303020204" pitchFamily="34" charset="0"/>
              </a:rPr>
              <a:t> century CE</a:t>
            </a:r>
          </a:p>
          <a:p>
            <a:r>
              <a:rPr lang="en-GB" sz="1400" dirty="0" smtClean="0">
                <a:latin typeface="Candara" panose="020E0502030303020204" pitchFamily="34" charset="0"/>
              </a:rPr>
              <a:t>Cooley graveyard,</a:t>
            </a:r>
          </a:p>
          <a:p>
            <a:r>
              <a:rPr lang="en-GB" sz="1400" dirty="0" smtClean="0">
                <a:latin typeface="Candara" panose="020E0502030303020204" pitchFamily="34" charset="0"/>
              </a:rPr>
              <a:t>Co. Donegal,</a:t>
            </a:r>
          </a:p>
          <a:p>
            <a:r>
              <a:rPr lang="en-GB" sz="1400" dirty="0" smtClean="0">
                <a:latin typeface="Candara" panose="020E0502030303020204" pitchFamily="34" charset="0"/>
              </a:rPr>
              <a:t>Ireland.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66" r="42326" b="2884"/>
          <a:stretch/>
        </p:blipFill>
        <p:spPr bwMode="auto">
          <a:xfrm>
            <a:off x="5004048" y="2060848"/>
            <a:ext cx="3635896" cy="19575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04248" y="4149080"/>
            <a:ext cx="18678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latin typeface="Candara" panose="020E0502030303020204" pitchFamily="34" charset="0"/>
              </a:rPr>
              <a:t>Skeuomorphic </a:t>
            </a:r>
            <a:r>
              <a:rPr lang="en-GB" sz="1400" dirty="0" smtClean="0">
                <a:latin typeface="Candara" panose="020E0502030303020204" pitchFamily="34" charset="0"/>
              </a:rPr>
              <a:t>incised stone finials copied from a wooden cruck-frame chapel.</a:t>
            </a:r>
            <a:endParaRPr lang="en-GB" sz="1400" dirty="0" smtClean="0">
              <a:latin typeface="Candara" panose="020E0502030303020204" pitchFamily="34" charset="0"/>
            </a:endParaRPr>
          </a:p>
          <a:p>
            <a:pPr algn="r"/>
            <a:r>
              <a:rPr lang="en-GB" sz="1400" dirty="0" smtClean="0">
                <a:latin typeface="Candara" panose="020E0502030303020204" pitchFamily="34" charset="0"/>
              </a:rPr>
              <a:t>Ardwall Island,</a:t>
            </a:r>
          </a:p>
          <a:p>
            <a:pPr algn="r"/>
            <a:r>
              <a:rPr lang="en-GB" sz="1400" dirty="0" err="1" smtClean="0">
                <a:latin typeface="Candara" panose="020E0502030303020204" pitchFamily="34" charset="0"/>
              </a:rPr>
              <a:t>Kirkudbright</a:t>
            </a:r>
            <a:endParaRPr lang="en-GB" sz="1400" dirty="0" smtClean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62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e Neolithic Toolkit - Archaeology Magaz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257300"/>
            <a:ext cx="5346700" cy="523374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4" r="9290"/>
          <a:stretch/>
        </p:blipFill>
        <p:spPr bwMode="auto">
          <a:xfrm>
            <a:off x="304800" y="292100"/>
            <a:ext cx="3590926" cy="27904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3990975"/>
            <a:ext cx="23727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andara" panose="020E0502030303020204" pitchFamily="34" charset="0"/>
              </a:rPr>
              <a:t>Excavation of a Neolithic 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well at </a:t>
            </a:r>
            <a:r>
              <a:rPr lang="en-GB" sz="1600" dirty="0" err="1" smtClean="0">
                <a:latin typeface="Candara" panose="020E0502030303020204" pitchFamily="34" charset="0"/>
              </a:rPr>
              <a:t>Altscherbitz</a:t>
            </a:r>
            <a:r>
              <a:rPr lang="en-GB" sz="1600" dirty="0" smtClean="0">
                <a:latin typeface="Candara" panose="020E0502030303020204" pitchFamily="34" charset="0"/>
              </a:rPr>
              <a:t>, 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Germany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5</a:t>
            </a:r>
            <a:r>
              <a:rPr lang="en-GB" sz="1600" baseline="30000" dirty="0" smtClean="0">
                <a:latin typeface="Candara" panose="020E0502030303020204" pitchFamily="34" charset="0"/>
              </a:rPr>
              <a:t>th</a:t>
            </a:r>
            <a:r>
              <a:rPr lang="en-GB" sz="1600" dirty="0" smtClean="0">
                <a:latin typeface="Candara" panose="020E0502030303020204" pitchFamily="34" charset="0"/>
              </a:rPr>
              <a:t> millennium BCE</a:t>
            </a:r>
            <a:endParaRPr lang="en-GB" sz="1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99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20688"/>
            <a:ext cx="6616629" cy="54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418" y="4653136"/>
            <a:ext cx="20810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andara" panose="020E0502030303020204" pitchFamily="34" charset="0"/>
              </a:rPr>
              <a:t>Experimental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Neolithic tool kit</a:t>
            </a:r>
          </a:p>
          <a:p>
            <a:r>
              <a:rPr lang="en-GB" sz="1600" dirty="0">
                <a:latin typeface="Candara" panose="020E0502030303020204" pitchFamily="34" charset="0"/>
              </a:rPr>
              <a:t>Museum of </a:t>
            </a:r>
            <a:endParaRPr lang="en-GB" sz="1600" dirty="0" smtClean="0">
              <a:latin typeface="Candara" panose="020E0502030303020204" pitchFamily="34" charset="0"/>
            </a:endParaRPr>
          </a:p>
          <a:p>
            <a:r>
              <a:rPr lang="en-GB" sz="1600" dirty="0" smtClean="0">
                <a:latin typeface="Candara" panose="020E0502030303020204" pitchFamily="34" charset="0"/>
              </a:rPr>
              <a:t>Prehistory ,</a:t>
            </a:r>
          </a:p>
          <a:p>
            <a:r>
              <a:rPr lang="en-GB" sz="1600" dirty="0" err="1" smtClean="0">
                <a:latin typeface="Candara" panose="020E0502030303020204" pitchFamily="34" charset="0"/>
              </a:rPr>
              <a:t>Urgeschichtemuseum</a:t>
            </a:r>
            <a:endParaRPr lang="en-GB" sz="1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061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476672"/>
            <a:ext cx="18165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Wood Age </a:t>
            </a:r>
          </a:p>
          <a:p>
            <a:r>
              <a:rPr lang="en-GB" sz="24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technologies</a:t>
            </a:r>
            <a:endParaRPr lang="en-GB" sz="2400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1772816"/>
            <a:ext cx="966098" cy="2215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Tools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axe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adze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auger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gouge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plane</a:t>
            </a:r>
          </a:p>
          <a:p>
            <a:pPr algn="ctr"/>
            <a:r>
              <a:rPr lang="en-GB" sz="1600" dirty="0">
                <a:solidFill>
                  <a:srgbClr val="0070C0"/>
                </a:solidFill>
                <a:latin typeface="Candara" panose="020E0502030303020204" pitchFamily="34" charset="0"/>
              </a:rPr>
              <a:t>s</a:t>
            </a:r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aw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hamme</a:t>
            </a:r>
            <a:r>
              <a:rPr lang="en-GB" dirty="0" smtClean="0">
                <a:solidFill>
                  <a:srgbClr val="0070C0"/>
                </a:solidFill>
                <a:latin typeface="Candara" panose="020E0502030303020204" pitchFamily="34" charset="0"/>
              </a:rPr>
              <a:t>r</a:t>
            </a:r>
            <a:endParaRPr lang="en-GB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4797152"/>
            <a:ext cx="1696298" cy="16927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Shipwrights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canoe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raft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mast &amp; sail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keel 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rudder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95936" y="836712"/>
            <a:ext cx="1766829" cy="16927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Architecture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mortise &amp; tenon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post &amp; lintel</a:t>
            </a:r>
          </a:p>
          <a:p>
            <a:pPr algn="ctr"/>
            <a:r>
              <a:rPr lang="en-GB" sz="1600" dirty="0">
                <a:solidFill>
                  <a:srgbClr val="0070C0"/>
                </a:solidFill>
                <a:latin typeface="Candara" panose="020E0502030303020204" pitchFamily="34" charset="0"/>
              </a:rPr>
              <a:t>a</a:t>
            </a:r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rch</a:t>
            </a:r>
          </a:p>
          <a:p>
            <a:pPr algn="ctr"/>
            <a:r>
              <a:rPr lang="en-GB" sz="1600" dirty="0">
                <a:solidFill>
                  <a:srgbClr val="0070C0"/>
                </a:solidFill>
                <a:latin typeface="Candara" panose="020E0502030303020204" pitchFamily="34" charset="0"/>
              </a:rPr>
              <a:t>t</a:t>
            </a:r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russ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trestle</a:t>
            </a:r>
            <a:endParaRPr lang="en-GB" sz="16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5856" y="4149080"/>
            <a:ext cx="729687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Fuel</a:t>
            </a:r>
            <a:endParaRPr lang="en-GB" sz="2400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4168" y="3573016"/>
            <a:ext cx="289534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Pulleys, gears &amp;cams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7944" y="4149080"/>
            <a:ext cx="1592103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Metallurgy</a:t>
            </a:r>
            <a:endParaRPr lang="en-GB" sz="2400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39952" y="2780928"/>
            <a:ext cx="1531188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Containers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bowl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basket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barrel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3528" y="620688"/>
            <a:ext cx="1095172" cy="1446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Joinery</a:t>
            </a:r>
          </a:p>
          <a:p>
            <a:pPr algn="ctr"/>
            <a:r>
              <a:rPr lang="en-GB" sz="1600" dirty="0">
                <a:solidFill>
                  <a:srgbClr val="0070C0"/>
                </a:solidFill>
                <a:latin typeface="Candara" panose="020E0502030303020204" pitchFamily="34" charset="0"/>
              </a:rPr>
              <a:t>p</a:t>
            </a:r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egs</a:t>
            </a:r>
          </a:p>
          <a:p>
            <a:pPr algn="ctr"/>
            <a:r>
              <a:rPr lang="en-GB" sz="1600" dirty="0">
                <a:solidFill>
                  <a:srgbClr val="0070C0"/>
                </a:solidFill>
                <a:latin typeface="Candara" panose="020E0502030303020204" pitchFamily="34" charset="0"/>
              </a:rPr>
              <a:t>w</a:t>
            </a:r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edges</a:t>
            </a:r>
            <a:endParaRPr lang="en-GB" sz="1600" dirty="0" smtClean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cordage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hoops</a:t>
            </a:r>
            <a:endParaRPr lang="en-GB" sz="16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2204864"/>
            <a:ext cx="1322798" cy="16927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Leverage</a:t>
            </a:r>
          </a:p>
          <a:p>
            <a:pPr algn="ctr"/>
            <a:r>
              <a:rPr lang="en-GB" sz="1600" dirty="0">
                <a:solidFill>
                  <a:srgbClr val="0070C0"/>
                </a:solidFill>
                <a:latin typeface="Candara" panose="020E0502030303020204" pitchFamily="34" charset="0"/>
              </a:rPr>
              <a:t>d</a:t>
            </a:r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igging stick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paddle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cantilever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handle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pivot</a:t>
            </a:r>
            <a:endParaRPr lang="en-GB" sz="16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35696" y="4149080"/>
            <a:ext cx="131799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Dwelling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04248" y="4797152"/>
            <a:ext cx="1949573" cy="1446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Wheelwrights</a:t>
            </a: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xle &amp; bearing</a:t>
            </a: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s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pokes &amp; felloes</a:t>
            </a:r>
          </a:p>
          <a:p>
            <a:pPr algn="ctr"/>
            <a:r>
              <a:rPr lang="en-GB" sz="1600" dirty="0" err="1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c</a:t>
            </a:r>
            <a:r>
              <a:rPr lang="en-GB" sz="1600" dirty="0" err="1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arrriage</a:t>
            </a:r>
            <a:endParaRPr lang="en-GB" sz="1600" dirty="0" smtClean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shafts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504" y="4005064"/>
            <a:ext cx="1627369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Food </a:t>
            </a:r>
          </a:p>
          <a:p>
            <a:pPr algn="ctr"/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production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24128" y="4149080"/>
            <a:ext cx="144699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Transport</a:t>
            </a:r>
            <a:endParaRPr lang="en-GB" sz="2400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1520" y="4941168"/>
            <a:ext cx="1278042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Foragers</a:t>
            </a: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d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igging stick</a:t>
            </a: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l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ever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fire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19672" y="4941168"/>
            <a:ext cx="1553630" cy="1446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Cultivators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domestication</a:t>
            </a:r>
          </a:p>
          <a:p>
            <a:pPr algn="ctr"/>
            <a:r>
              <a:rPr lang="en-GB" sz="1600" dirty="0" err="1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en-GB" sz="1600" dirty="0" err="1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rd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 &amp; plough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hoe &amp; rake</a:t>
            </a: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s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ickle &amp; 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scythe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47864" y="4797152"/>
            <a:ext cx="1401346" cy="16927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Artisans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cooks</a:t>
            </a: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potters</a:t>
            </a:r>
          </a:p>
          <a:p>
            <a:pPr algn="ctr"/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w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eavers</a:t>
            </a:r>
          </a:p>
          <a:p>
            <a:pPr algn="ctr"/>
            <a:r>
              <a:rPr lang="en-GB" sz="1600" dirty="0" err="1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b</a:t>
            </a:r>
            <a:r>
              <a:rPr lang="en-GB" sz="1600" dirty="0" err="1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asketmakers</a:t>
            </a:r>
            <a:endParaRPr lang="en-GB" sz="1600" dirty="0" smtClean="0">
              <a:solidFill>
                <a:schemeClr val="accent3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smiths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59832" y="2492896"/>
            <a:ext cx="846707" cy="1446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Fire</a:t>
            </a:r>
          </a:p>
          <a:p>
            <a:pPr algn="ctr"/>
            <a:r>
              <a:rPr lang="en-GB" sz="1600" dirty="0">
                <a:solidFill>
                  <a:srgbClr val="0070C0"/>
                </a:solidFill>
                <a:latin typeface="Candara" panose="020E0502030303020204" pitchFamily="34" charset="0"/>
              </a:rPr>
              <a:t>h</a:t>
            </a:r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earth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oven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kiln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furnace</a:t>
            </a:r>
            <a:endParaRPr lang="en-GB" sz="16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36296" y="4149080"/>
            <a:ext cx="1713931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7030A0"/>
                </a:solidFill>
                <a:latin typeface="Candara" panose="020E0502030303020204" pitchFamily="34" charset="0"/>
              </a:rPr>
              <a:t>Art and arts</a:t>
            </a:r>
            <a:endParaRPr lang="en-GB" sz="2400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40352" y="2996952"/>
            <a:ext cx="78418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Mills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24328" y="2420888"/>
            <a:ext cx="111120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Presses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40152" y="1772816"/>
            <a:ext cx="1225785" cy="16927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Traction</a:t>
            </a:r>
          </a:p>
          <a:p>
            <a:pPr algn="ctr"/>
            <a:r>
              <a:rPr lang="en-GB" sz="1600" dirty="0">
                <a:solidFill>
                  <a:srgbClr val="0070C0"/>
                </a:solidFill>
                <a:latin typeface="Candara" panose="020E0502030303020204" pitchFamily="34" charset="0"/>
              </a:rPr>
              <a:t>h</a:t>
            </a:r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arness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cart</a:t>
            </a:r>
          </a:p>
          <a:p>
            <a:pPr algn="ctr"/>
            <a:r>
              <a:rPr lang="en-GB" sz="1600" dirty="0">
                <a:solidFill>
                  <a:srgbClr val="0070C0"/>
                </a:solidFill>
                <a:latin typeface="Candara" panose="020E0502030303020204" pitchFamily="34" charset="0"/>
              </a:rPr>
              <a:t>w</a:t>
            </a:r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aggon</a:t>
            </a:r>
          </a:p>
          <a:p>
            <a:pPr algn="ctr"/>
            <a:r>
              <a:rPr lang="en-GB" sz="1600" dirty="0">
                <a:solidFill>
                  <a:srgbClr val="0070C0"/>
                </a:solidFill>
                <a:latin typeface="Candara" panose="020E0502030303020204" pitchFamily="34" charset="0"/>
              </a:rPr>
              <a:t>b</a:t>
            </a:r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arrow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boat</a:t>
            </a:r>
            <a:endParaRPr lang="en-GB" sz="16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80312" y="1844824"/>
            <a:ext cx="143180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Sculpture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56176" y="1196752"/>
            <a:ext cx="279916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Musical instruments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96336" y="620688"/>
            <a:ext cx="138691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Furniture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84168" y="620688"/>
            <a:ext cx="1395703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Weapons</a:t>
            </a:r>
            <a:endParaRPr lang="en-GB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32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" t="12551" b="643"/>
          <a:stretch/>
        </p:blipFill>
        <p:spPr>
          <a:xfrm>
            <a:off x="539552" y="692696"/>
            <a:ext cx="8171864" cy="4104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9552" y="4869160"/>
            <a:ext cx="22958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andara" panose="020E0502030303020204" pitchFamily="34" charset="0"/>
              </a:rPr>
              <a:t>Wooden digging stick</a:t>
            </a:r>
          </a:p>
          <a:p>
            <a:r>
              <a:rPr lang="en-GB" sz="1600" i="1" dirty="0" smtClean="0">
                <a:latin typeface="Candara" panose="020E0502030303020204" pitchFamily="34" charset="0"/>
              </a:rPr>
              <a:t>Homo Heidelbergensi</a:t>
            </a:r>
            <a:r>
              <a:rPr lang="en-GB" sz="1600" dirty="0" smtClean="0">
                <a:latin typeface="Candara" panose="020E0502030303020204" pitchFamily="34" charset="0"/>
              </a:rPr>
              <a:t>s 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Kalambo Falls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Tanzania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c. 300-500k BP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Natural History Museum</a:t>
            </a:r>
            <a:endParaRPr lang="en-GB" sz="1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352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9284" r="15557" b="13017"/>
          <a:stretch/>
        </p:blipFill>
        <p:spPr bwMode="auto">
          <a:xfrm>
            <a:off x="2009775" y="1485900"/>
            <a:ext cx="6419850" cy="36671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4077072"/>
            <a:ext cx="17940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andara" panose="020E0502030303020204" pitchFamily="34" charset="0"/>
              </a:rPr>
              <a:t>Wagon with tilt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3</a:t>
            </a:r>
            <a:r>
              <a:rPr lang="en-GB" sz="1600" baseline="30000" dirty="0" smtClean="0">
                <a:latin typeface="Candara" panose="020E0502030303020204" pitchFamily="34" charset="0"/>
              </a:rPr>
              <a:t>rd</a:t>
            </a:r>
            <a:r>
              <a:rPr lang="en-GB" sz="1600" dirty="0" smtClean="0">
                <a:latin typeface="Candara" panose="020E0502030303020204" pitchFamily="34" charset="0"/>
              </a:rPr>
              <a:t> millennium BCE</a:t>
            </a:r>
          </a:p>
          <a:p>
            <a:r>
              <a:rPr lang="en-GB" sz="1600" dirty="0" err="1" smtClean="0">
                <a:latin typeface="Candara" panose="020E0502030303020204" pitchFamily="34" charset="0"/>
              </a:rPr>
              <a:t>Lchashen</a:t>
            </a:r>
            <a:r>
              <a:rPr lang="en-GB" sz="1600" dirty="0" smtClean="0">
                <a:latin typeface="Candara" panose="020E0502030303020204" pitchFamily="34" charset="0"/>
              </a:rPr>
              <a:t>,</a:t>
            </a:r>
          </a:p>
          <a:p>
            <a:r>
              <a:rPr lang="en-GB" sz="1600" dirty="0" smtClean="0">
                <a:latin typeface="Candara" panose="020E0502030303020204" pitchFamily="34" charset="0"/>
              </a:rPr>
              <a:t>Armenia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51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691</Words>
  <Application>Microsoft Office PowerPoint</Application>
  <PresentationFormat>On-screen Show (4:3)</PresentationFormat>
  <Paragraphs>390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 Adams</dc:creator>
  <cp:lastModifiedBy>Max Adams</cp:lastModifiedBy>
  <cp:revision>86</cp:revision>
  <dcterms:created xsi:type="dcterms:W3CDTF">2021-03-05T10:33:59Z</dcterms:created>
  <dcterms:modified xsi:type="dcterms:W3CDTF">2021-03-13T09:52:25Z</dcterms:modified>
</cp:coreProperties>
</file>